
<file path=[Content_Types].xml><?xml version="1.0" encoding="utf-8"?>
<Types xmlns="http://schemas.openxmlformats.org/package/2006/content-types"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2" r:id="rId3"/>
    <p:sldId id="256" r:id="rId4"/>
    <p:sldId id="258" r:id="rId5"/>
    <p:sldId id="259" r:id="rId6"/>
    <p:sldId id="260" r:id="rId7"/>
    <p:sldId id="273" r:id="rId8"/>
    <p:sldId id="261" r:id="rId9"/>
    <p:sldId id="262" r:id="rId10"/>
    <p:sldId id="263" r:id="rId11"/>
    <p:sldId id="264" r:id="rId12"/>
    <p:sldId id="265" r:id="rId13"/>
    <p:sldId id="271" r:id="rId14"/>
  </p:sldIdLst>
  <p:sldSz cx="12192000" cy="6858000"/>
  <p:notesSz cx="6858000" cy="9144000"/>
  <p:embeddedFontLst>
    <p:embeddedFont>
      <p:font typeface="Anton" pitchFamily="2" charset="-93"/>
      <p:regular r:id="rId18"/>
    </p:embeddedFont>
    <p:embeddedFont>
      <p:font typeface="Lobster" panose="00000500000000000000" pitchFamily="2" charset="-93"/>
      <p:regular r:id="rId19"/>
    </p:embeddedFont>
    <p:embeddedFont>
      <p:font typeface="Calibri" panose="020F0502020204030204" charset="0"/>
      <p:regular r:id="rId20"/>
      <p:bold r:id="rId21"/>
      <p:italic r:id="rId22"/>
      <p:boldItalic r:id="rId23"/>
    </p:embeddedFont>
    <p:embeddedFont>
      <p:font typeface="Calibri Light" panose="020F0302020204030204" charset="0"/>
      <p:regular r:id="rId24"/>
      <p: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3047"/>
    <a:srgbClr val="FB8500"/>
    <a:srgbClr val="219EBC"/>
    <a:srgbClr val="8ECAE6"/>
    <a:srgbClr val="FFB7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762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48" y="48"/>
      </p:cViewPr>
      <p:guideLst>
        <p:guide orient="horz" pos="2160"/>
        <p:guide pos="38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font" Target="fonts/font8.fntdata"/><Relationship Id="rId24" Type="http://schemas.openxmlformats.org/officeDocument/2006/relationships/font" Target="fonts/font7.fntdata"/><Relationship Id="rId23" Type="http://schemas.openxmlformats.org/officeDocument/2006/relationships/font" Target="fonts/font6.fntdata"/><Relationship Id="rId22" Type="http://schemas.openxmlformats.org/officeDocument/2006/relationships/font" Target="fonts/font5.fntdata"/><Relationship Id="rId21" Type="http://schemas.openxmlformats.org/officeDocument/2006/relationships/font" Target="fonts/font4.fntdata"/><Relationship Id="rId20" Type="http://schemas.openxmlformats.org/officeDocument/2006/relationships/font" Target="fonts/font3.fntdata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GIF>
</file>

<file path=ppt/media/image1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E6830-7487-490E-B6D3-0E5A1D1BFD27}" type="datetimeFigureOut">
              <a:rPr lang="en-PH" smtClean="0"/>
            </a:fld>
            <a:endParaRPr lang="en-P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F5035-032B-45E3-AEE7-91EC8A31F594}" type="slidenum">
              <a:rPr lang="en-PH" smtClean="0"/>
            </a:fld>
            <a:endParaRPr lang="en-P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GIF"/><Relationship Id="rId4" Type="http://schemas.openxmlformats.org/officeDocument/2006/relationships/image" Target="../media/image5.GIF"/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!!1"/>
          <p:cNvSpPr/>
          <p:nvPr/>
        </p:nvSpPr>
        <p:spPr>
          <a:xfrm>
            <a:off x="3732510" y="9923025"/>
            <a:ext cx="625743" cy="625743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!!5"/>
          <p:cNvSpPr/>
          <p:nvPr/>
        </p:nvSpPr>
        <p:spPr>
          <a:xfrm>
            <a:off x="249104" y="11066393"/>
            <a:ext cx="730681" cy="730681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!!3"/>
          <p:cNvSpPr/>
          <p:nvPr/>
        </p:nvSpPr>
        <p:spPr>
          <a:xfrm>
            <a:off x="906653" y="9045212"/>
            <a:ext cx="1690282" cy="1690282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!!2"/>
          <p:cNvSpPr/>
          <p:nvPr/>
        </p:nvSpPr>
        <p:spPr>
          <a:xfrm>
            <a:off x="1052918" y="11038861"/>
            <a:ext cx="1877555" cy="1877555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!!MC"/>
          <p:cNvSpPr/>
          <p:nvPr/>
        </p:nvSpPr>
        <p:spPr>
          <a:xfrm>
            <a:off x="1052918" y="7858965"/>
            <a:ext cx="4118674" cy="4118674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!!Main"/>
          <p:cNvSpPr txBox="1"/>
          <p:nvPr/>
        </p:nvSpPr>
        <p:spPr>
          <a:xfrm>
            <a:off x="12535823" y="2592616"/>
            <a:ext cx="55122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>
                <a:ln>
                  <a:solidFill>
                    <a:sysClr val="windowText" lastClr="000000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TÊN NHÓM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13" name="!!Sub"/>
          <p:cNvSpPr txBox="1"/>
          <p:nvPr/>
        </p:nvSpPr>
        <p:spPr>
          <a:xfrm>
            <a:off x="15544801" y="3608279"/>
            <a:ext cx="5480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b="1">
                <a:latin typeface="Arial" panose="020B0604020202020204" pitchFamily="34" charset="0"/>
                <a:cs typeface="Arial" panose="020B0604020202020204" pitchFamily="34" charset="0"/>
              </a:rPr>
              <a:t>MÔN HỌC THUYẾT TRÌNH</a:t>
            </a:r>
            <a:endParaRPr lang="en-P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Hình ảnh 13" descr="Ảnh có chứa người&#10;&#10;Mô tả được tạo tự độ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73" y="12182218"/>
            <a:ext cx="3759265" cy="3611521"/>
          </a:xfrm>
          <a:prstGeom prst="ellipse">
            <a:avLst/>
          </a:prstGeom>
        </p:spPr>
      </p:pic>
      <p:sp>
        <p:nvSpPr>
          <p:cNvPr id="8" name="!!4"/>
          <p:cNvSpPr/>
          <p:nvPr/>
        </p:nvSpPr>
        <p:spPr>
          <a:xfrm>
            <a:off x="4045382" y="14424511"/>
            <a:ext cx="1126210" cy="1126210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6"/>
          <p:cNvSpPr/>
          <p:nvPr/>
        </p:nvSpPr>
        <p:spPr>
          <a:xfrm>
            <a:off x="4358253" y="9918302"/>
            <a:ext cx="1199745" cy="1199745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MC"/>
          <p:cNvSpPr/>
          <p:nvPr/>
        </p:nvSpPr>
        <p:spPr>
          <a:xfrm>
            <a:off x="-3720586" y="-5710346"/>
            <a:ext cx="19633172" cy="1963317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3" name="!!5"/>
          <p:cNvSpPr/>
          <p:nvPr/>
        </p:nvSpPr>
        <p:spPr>
          <a:xfrm>
            <a:off x="1033478" y="4630456"/>
            <a:ext cx="10081344" cy="10081344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5"/>
          <p:cNvSpPr/>
          <p:nvPr/>
        </p:nvSpPr>
        <p:spPr>
          <a:xfrm>
            <a:off x="2343607" y="5215010"/>
            <a:ext cx="7461086" cy="7461086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2960554" y="2320071"/>
            <a:ext cx="6270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solidFill>
                  <a:schemeClr val="bg1"/>
                </a:solidFill>
                <a:latin typeface="Biotif" panose="00000500000000000000" pitchFamily="2" charset="0"/>
              </a:rPr>
              <a:t>urna</a:t>
            </a:r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.</a:t>
            </a:r>
            <a:endParaRPr 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</p:txBody>
      </p:sp>
      <p:sp>
        <p:nvSpPr>
          <p:cNvPr id="16" name="!!T1"/>
          <p:cNvSpPr/>
          <p:nvPr/>
        </p:nvSpPr>
        <p:spPr>
          <a:xfrm>
            <a:off x="-19540186" y="559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1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7" name="!!T2"/>
          <p:cNvSpPr/>
          <p:nvPr/>
        </p:nvSpPr>
        <p:spPr>
          <a:xfrm>
            <a:off x="-1216953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2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8" name="!T3"/>
          <p:cNvSpPr/>
          <p:nvPr/>
        </p:nvSpPr>
        <p:spPr>
          <a:xfrm>
            <a:off x="-4778205" y="548034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3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9" name="!!T4"/>
          <p:cNvSpPr/>
          <p:nvPr/>
        </p:nvSpPr>
        <p:spPr>
          <a:xfrm>
            <a:off x="261312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1" name="!!6"/>
          <p:cNvSpPr/>
          <p:nvPr/>
        </p:nvSpPr>
        <p:spPr>
          <a:xfrm>
            <a:off x="-4648042" y="-169145"/>
            <a:ext cx="7339165" cy="7339165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3"/>
          <p:cNvSpPr/>
          <p:nvPr/>
        </p:nvSpPr>
        <p:spPr>
          <a:xfrm>
            <a:off x="9653472" y="0"/>
            <a:ext cx="6965750" cy="6965750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0" name="!!ct2"/>
          <p:cNvSpPr txBox="1"/>
          <p:nvPr/>
        </p:nvSpPr>
        <p:spPr>
          <a:xfrm>
            <a:off x="3178414" y="12854856"/>
            <a:ext cx="58161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latin typeface="Biotif" panose="00000500000000000000" pitchFamily="2" charset="0"/>
              </a:rPr>
              <a:t>urna</a:t>
            </a:r>
            <a:r>
              <a:rPr lang="en-PH" sz="2000" dirty="0">
                <a:latin typeface="Biotif" panose="00000500000000000000" pitchFamily="2" charset="0"/>
              </a:rPr>
              <a:t>.</a:t>
            </a:r>
            <a:endParaRPr lang="en-PH" sz="2000" dirty="0">
              <a:latin typeface="Biotif" panose="00000500000000000000" pitchFamily="2" charset="0"/>
            </a:endParaRPr>
          </a:p>
        </p:txBody>
      </p:sp>
      <p:sp>
        <p:nvSpPr>
          <p:cNvPr id="21" name="!!ct1"/>
          <p:cNvSpPr txBox="1"/>
          <p:nvPr/>
        </p:nvSpPr>
        <p:spPr>
          <a:xfrm>
            <a:off x="3105981" y="7165832"/>
            <a:ext cx="59342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>
                <a:ln>
                  <a:solidFill>
                    <a:schemeClr val="tx1"/>
                  </a:solidFill>
                </a:ln>
                <a:solidFill>
                  <a:srgbClr val="FB8500"/>
                </a:solidFill>
                <a:latin typeface="Anton" pitchFamily="2" charset="-93"/>
              </a:rPr>
              <a:t>BONUS THÊM </a:t>
            </a:r>
            <a:endParaRPr lang="en-PH" sz="6000">
              <a:ln>
                <a:solidFill>
                  <a:schemeClr val="tx1"/>
                </a:solidFill>
              </a:ln>
              <a:solidFill>
                <a:srgbClr val="FB8500"/>
              </a:solidFill>
              <a:latin typeface="Anton" pitchFamily="2" charset="-93"/>
            </a:endParaRPr>
          </a:p>
          <a:p>
            <a:pPr algn="ctr"/>
            <a:r>
              <a:rPr lang="en-PH" sz="6000">
                <a:ln>
                  <a:solidFill>
                    <a:schemeClr val="tx1"/>
                  </a:solidFill>
                </a:ln>
                <a:solidFill>
                  <a:srgbClr val="FB8500"/>
                </a:solidFill>
                <a:latin typeface="Anton" pitchFamily="2" charset="-93"/>
              </a:rPr>
              <a:t>NỘI DUNG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rgbClr val="FB8500"/>
              </a:solidFill>
              <a:latin typeface="Anton" pitchFamily="2" charset="-93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MC"/>
          <p:cNvSpPr/>
          <p:nvPr/>
        </p:nvSpPr>
        <p:spPr>
          <a:xfrm>
            <a:off x="-3720586" y="-5710346"/>
            <a:ext cx="19633172" cy="1963317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1" name="!!6"/>
          <p:cNvSpPr/>
          <p:nvPr/>
        </p:nvSpPr>
        <p:spPr>
          <a:xfrm>
            <a:off x="-6332080" y="944628"/>
            <a:ext cx="4878682" cy="4878682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" name="!!5"/>
          <p:cNvSpPr/>
          <p:nvPr/>
        </p:nvSpPr>
        <p:spPr>
          <a:xfrm>
            <a:off x="1001956" y="-1611672"/>
            <a:ext cx="10081344" cy="10081344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5"/>
          <p:cNvSpPr/>
          <p:nvPr/>
        </p:nvSpPr>
        <p:spPr>
          <a:xfrm>
            <a:off x="1737078" y="-858484"/>
            <a:ext cx="8717843" cy="8717843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3"/>
          <p:cNvSpPr/>
          <p:nvPr/>
        </p:nvSpPr>
        <p:spPr>
          <a:xfrm>
            <a:off x="15054252" y="1113772"/>
            <a:ext cx="4630456" cy="4630456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2960554" y="-4794773"/>
            <a:ext cx="6270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solidFill>
                  <a:schemeClr val="bg1"/>
                </a:solidFill>
                <a:latin typeface="Biotif" panose="00000500000000000000" pitchFamily="2" charset="0"/>
              </a:rPr>
              <a:t>urna</a:t>
            </a:r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.</a:t>
            </a:r>
            <a:endParaRPr 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</p:txBody>
      </p:sp>
      <p:sp>
        <p:nvSpPr>
          <p:cNvPr id="7" name="!!ct2"/>
          <p:cNvSpPr txBox="1"/>
          <p:nvPr/>
        </p:nvSpPr>
        <p:spPr>
          <a:xfrm>
            <a:off x="3147934" y="3375576"/>
            <a:ext cx="58161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latin typeface="Biotif" panose="00000500000000000000" pitchFamily="2" charset="0"/>
              </a:rPr>
              <a:t>urna</a:t>
            </a:r>
            <a:r>
              <a:rPr lang="en-PH" sz="2000" dirty="0">
                <a:latin typeface="Biotif" panose="00000500000000000000" pitchFamily="2" charset="0"/>
              </a:rPr>
              <a:t>.</a:t>
            </a:r>
            <a:endParaRPr lang="en-PH" sz="2000" dirty="0">
              <a:latin typeface="Biotif" panose="00000500000000000000" pitchFamily="2" charset="0"/>
            </a:endParaRPr>
          </a:p>
        </p:txBody>
      </p:sp>
      <p:sp>
        <p:nvSpPr>
          <p:cNvPr id="6" name="!!ct1"/>
          <p:cNvSpPr txBox="1"/>
          <p:nvPr/>
        </p:nvSpPr>
        <p:spPr>
          <a:xfrm>
            <a:off x="3075501" y="1283192"/>
            <a:ext cx="5934253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FB8500"/>
                </a:solidFill>
                <a:latin typeface="Anton" pitchFamily="2" charset="-93"/>
              </a:rPr>
              <a:t>KẾT </a:t>
            </a:r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FB8500"/>
                </a:solidFill>
                <a:latin typeface="Anton" pitchFamily="2" charset="-93"/>
              </a:rPr>
              <a:t>LUẬN</a:t>
            </a:r>
            <a:endParaRPr lang="vi-VN" altLang="en-PH" sz="6000" dirty="0">
              <a:ln>
                <a:solidFill>
                  <a:schemeClr val="tx1"/>
                </a:solidFill>
              </a:ln>
              <a:solidFill>
                <a:srgbClr val="FB8500"/>
              </a:solidFill>
              <a:latin typeface="Anton" pitchFamily="2" charset="-93"/>
            </a:endParaRPr>
          </a:p>
        </p:txBody>
      </p:sp>
      <p:sp>
        <p:nvSpPr>
          <p:cNvPr id="16" name="!!r1"/>
          <p:cNvSpPr/>
          <p:nvPr/>
        </p:nvSpPr>
        <p:spPr>
          <a:xfrm>
            <a:off x="19481723" y="404984"/>
            <a:ext cx="7624547" cy="2850726"/>
          </a:xfrm>
          <a:prstGeom prst="roundRect">
            <a:avLst>
              <a:gd name="adj" fmla="val 1883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urna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.</a:t>
            </a:r>
            <a:endParaRPr lang="en-PH" sz="2000" dirty="0">
              <a:solidFill>
                <a:schemeClr val="tx1">
                  <a:lumMod val="95000"/>
                  <a:lumOff val="5000"/>
                </a:schemeClr>
              </a:solidFill>
              <a:latin typeface="Biotif" panose="00000500000000000000" pitchFamily="2" charset="0"/>
            </a:endParaRPr>
          </a:p>
        </p:txBody>
      </p:sp>
      <p:sp>
        <p:nvSpPr>
          <p:cNvPr id="17" name="!!r2"/>
          <p:cNvSpPr/>
          <p:nvPr/>
        </p:nvSpPr>
        <p:spPr>
          <a:xfrm>
            <a:off x="-14958529" y="3598515"/>
            <a:ext cx="7624547" cy="2850726"/>
          </a:xfrm>
          <a:prstGeom prst="roundRect">
            <a:avLst>
              <a:gd name="adj" fmla="val 1883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	Lorem ipsum dolor sit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amet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,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consectetuer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adipiscing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elit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. Maecenas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porttitor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congue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massa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.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Fusce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posuere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, magna sed pulvinar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ultricies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,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purus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lectus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malesuada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libero, sit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amet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commodo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magna eros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quis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 </a:t>
            </a:r>
            <a:r>
              <a:rPr lang="en-PH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urna</a:t>
            </a:r>
            <a:r>
              <a:rPr lang="en-PH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Biotif" panose="00000500000000000000" pitchFamily="2" charset="0"/>
              </a:rPr>
              <a:t>.</a:t>
            </a:r>
            <a:endParaRPr lang="en-PH" sz="2000" dirty="0">
              <a:solidFill>
                <a:schemeClr val="tx1">
                  <a:lumMod val="95000"/>
                  <a:lumOff val="5000"/>
                </a:schemeClr>
              </a:solidFill>
              <a:latin typeface="Biotif" panose="00000500000000000000" pitchFamily="2" charset="0"/>
            </a:endParaRPr>
          </a:p>
        </p:txBody>
      </p:sp>
      <p:sp>
        <p:nvSpPr>
          <p:cNvPr id="18" name="!!T1"/>
          <p:cNvSpPr/>
          <p:nvPr/>
        </p:nvSpPr>
        <p:spPr>
          <a:xfrm>
            <a:off x="-34193627" y="559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1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9" name="!!T2"/>
          <p:cNvSpPr/>
          <p:nvPr/>
        </p:nvSpPr>
        <p:spPr>
          <a:xfrm>
            <a:off x="-26822976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2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20" name="!T3"/>
          <p:cNvSpPr/>
          <p:nvPr/>
        </p:nvSpPr>
        <p:spPr>
          <a:xfrm>
            <a:off x="-19431646" y="548034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3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21" name="!!T4"/>
          <p:cNvSpPr/>
          <p:nvPr/>
        </p:nvSpPr>
        <p:spPr>
          <a:xfrm>
            <a:off x="-12040316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MC"/>
          <p:cNvSpPr/>
          <p:nvPr/>
        </p:nvSpPr>
        <p:spPr>
          <a:xfrm>
            <a:off x="-1056056" y="-3723056"/>
            <a:ext cx="14304112" cy="1430411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3" name="!!5"/>
          <p:cNvSpPr/>
          <p:nvPr/>
        </p:nvSpPr>
        <p:spPr>
          <a:xfrm>
            <a:off x="329750" y="-2337250"/>
            <a:ext cx="11532501" cy="11532501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!!5"/>
          <p:cNvSpPr/>
          <p:nvPr/>
        </p:nvSpPr>
        <p:spPr>
          <a:xfrm>
            <a:off x="1377843" y="-1289157"/>
            <a:ext cx="9436315" cy="9436315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TextBox 9"/>
          <p:cNvSpPr txBox="1"/>
          <p:nvPr/>
        </p:nvSpPr>
        <p:spPr>
          <a:xfrm>
            <a:off x="3531053" y="3460427"/>
            <a:ext cx="5129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6000">
                <a:solidFill>
                  <a:srgbClr val="023047"/>
                </a:solidFill>
                <a:latin typeface="Lobster" panose="00000500000000000000" pitchFamily="2" charset="-93"/>
              </a:rPr>
              <a:t>Thanks You</a:t>
            </a:r>
            <a:endParaRPr lang="en-PH" sz="6000" dirty="0">
              <a:solidFill>
                <a:srgbClr val="023047"/>
              </a:solidFill>
              <a:latin typeface="Lobster" panose="00000500000000000000" pitchFamily="2" charset="-93"/>
            </a:endParaRPr>
          </a:p>
        </p:txBody>
      </p:sp>
      <p:sp>
        <p:nvSpPr>
          <p:cNvPr id="8" name="!!Main"/>
          <p:cNvSpPr txBox="1"/>
          <p:nvPr/>
        </p:nvSpPr>
        <p:spPr>
          <a:xfrm>
            <a:off x="-8678914" y="2484775"/>
            <a:ext cx="55122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BONUS THÊM SLIDE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9" name="!!Sub"/>
          <p:cNvSpPr txBox="1"/>
          <p:nvPr/>
        </p:nvSpPr>
        <p:spPr>
          <a:xfrm>
            <a:off x="-12305193" y="3608279"/>
            <a:ext cx="54809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latin typeface="Biotif" panose="00000500000000000000" pitchFamily="2" charset="0"/>
              </a:rPr>
              <a:t>urna</a:t>
            </a:r>
            <a:r>
              <a:rPr lang="en-PH" sz="2000" dirty="0">
                <a:latin typeface="Biotif" panose="00000500000000000000" pitchFamily="2" charset="0"/>
              </a:rPr>
              <a:t>.</a:t>
            </a:r>
            <a:endParaRPr lang="en-PH" sz="2000" dirty="0">
              <a:latin typeface="Biotif" panose="00000500000000000000" pitchFamily="2" charset="0"/>
            </a:endParaRPr>
          </a:p>
        </p:txBody>
      </p:sp>
      <p:sp>
        <p:nvSpPr>
          <p:cNvPr id="7" name="Hình Bầu dục 6"/>
          <p:cNvSpPr/>
          <p:nvPr/>
        </p:nvSpPr>
        <p:spPr>
          <a:xfrm>
            <a:off x="5234353" y="1628740"/>
            <a:ext cx="1723293" cy="1712070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1"/>
          <p:cNvSpPr/>
          <p:nvPr/>
        </p:nvSpPr>
        <p:spPr>
          <a:xfrm>
            <a:off x="3836682" y="1270257"/>
            <a:ext cx="625743" cy="625743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5"/>
          <p:cNvSpPr/>
          <p:nvPr/>
        </p:nvSpPr>
        <p:spPr>
          <a:xfrm>
            <a:off x="614445" y="3063659"/>
            <a:ext cx="730681" cy="730681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!!MC"/>
          <p:cNvSpPr/>
          <p:nvPr/>
        </p:nvSpPr>
        <p:spPr>
          <a:xfrm>
            <a:off x="1052918" y="1369663"/>
            <a:ext cx="4118674" cy="4118674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3"/>
          <p:cNvSpPr/>
          <p:nvPr/>
        </p:nvSpPr>
        <p:spPr>
          <a:xfrm>
            <a:off x="906653" y="806718"/>
            <a:ext cx="1690282" cy="1690282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!!Main"/>
          <p:cNvSpPr txBox="1"/>
          <p:nvPr/>
        </p:nvSpPr>
        <p:spPr>
          <a:xfrm>
            <a:off x="6064681" y="2592616"/>
            <a:ext cx="5512231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altLang="en-PH" sz="6000" dirty="0">
                <a:ln>
                  <a:solidFill>
                    <a:sysClr val="windowText" lastClr="000000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NHÓM </a:t>
            </a:r>
            <a:r>
              <a:rPr lang="vi-VN" altLang="en-PH" sz="6000" dirty="0">
                <a:ln>
                  <a:solidFill>
                    <a:sysClr val="windowText" lastClr="000000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7</a:t>
            </a:r>
            <a:endParaRPr lang="vi-VN" altLang="en-PH" sz="6000" dirty="0">
              <a:ln>
                <a:solidFill>
                  <a:sysClr val="windowText" lastClr="000000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13" name="!!Sub"/>
          <p:cNvSpPr txBox="1"/>
          <p:nvPr/>
        </p:nvSpPr>
        <p:spPr>
          <a:xfrm>
            <a:off x="6096000" y="3608279"/>
            <a:ext cx="5480912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altLang="en-PH" sz="2000" b="1" dirty="0">
                <a:latin typeface="Arial" panose="020B0604020202020204" pitchFamily="34" charset="0"/>
                <a:cs typeface="Arial" panose="020B0604020202020204" pitchFamily="34" charset="0"/>
              </a:rPr>
              <a:t>RÈN NGHỀ </a:t>
            </a:r>
            <a:r>
              <a:rPr lang="vi-VN" altLang="en-PH" sz="2000" b="1" dirty="0">
                <a:latin typeface="Arial" panose="020B0604020202020204" pitchFamily="34" charset="0"/>
                <a:cs typeface="Arial" panose="020B0604020202020204" pitchFamily="34" charset="0"/>
              </a:rPr>
              <a:t>WEB</a:t>
            </a:r>
            <a:endParaRPr lang="vi-VN" altLang="en-P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!!SubA"/>
          <p:cNvSpPr txBox="1"/>
          <p:nvPr/>
        </p:nvSpPr>
        <p:spPr>
          <a:xfrm>
            <a:off x="738746" y="10644490"/>
            <a:ext cx="480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latin typeface="Biotif" panose="00000500000000000000" pitchFamily="2" charset="0"/>
              </a:rPr>
              <a:t>urna</a:t>
            </a:r>
            <a:r>
              <a:rPr lang="en-PH" sz="2000" dirty="0">
                <a:latin typeface="Biotif" panose="00000500000000000000" pitchFamily="2" charset="0"/>
              </a:rPr>
              <a:t>.</a:t>
            </a:r>
            <a:endParaRPr lang="en-PH" sz="2000" dirty="0">
              <a:latin typeface="Biotif" panose="00000500000000000000" pitchFamily="2" charset="0"/>
            </a:endParaRPr>
          </a:p>
        </p:txBody>
      </p:sp>
      <p:pic>
        <p:nvPicPr>
          <p:cNvPr id="3" name="Hình ảnh 2" descr="C:\Bài Báo Cáo Rèn Web\ArcticCharmingApe-max-1mb.gifArcticCharmingApe-max-1mb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653781" y="2215388"/>
            <a:ext cx="2970530" cy="2447925"/>
          </a:xfrm>
          <a:prstGeom prst="ellipse">
            <a:avLst/>
          </a:prstGeom>
        </p:spPr>
      </p:pic>
      <p:sp>
        <p:nvSpPr>
          <p:cNvPr id="8" name="!!4"/>
          <p:cNvSpPr/>
          <p:nvPr/>
        </p:nvSpPr>
        <p:spPr>
          <a:xfrm>
            <a:off x="4045382" y="4362127"/>
            <a:ext cx="1126210" cy="112621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!!6"/>
          <p:cNvSpPr/>
          <p:nvPr/>
        </p:nvSpPr>
        <p:spPr>
          <a:xfrm>
            <a:off x="4396454" y="1674101"/>
            <a:ext cx="1199745" cy="1199745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5" name="!!About"/>
          <p:cNvSpPr txBox="1"/>
          <p:nvPr/>
        </p:nvSpPr>
        <p:spPr>
          <a:xfrm>
            <a:off x="738746" y="7732373"/>
            <a:ext cx="68146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600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MÔN HỌC THUYẾT TRÌNH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9" name="!!2"/>
          <p:cNvSpPr/>
          <p:nvPr/>
        </p:nvSpPr>
        <p:spPr>
          <a:xfrm>
            <a:off x="1052918" y="3986454"/>
            <a:ext cx="1877555" cy="1877555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!!1"/>
          <p:cNvSpPr/>
          <p:nvPr/>
        </p:nvSpPr>
        <p:spPr>
          <a:xfrm>
            <a:off x="1693753" y="993992"/>
            <a:ext cx="625743" cy="625743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2"/>
          <p:cNvSpPr/>
          <p:nvPr/>
        </p:nvSpPr>
        <p:spPr>
          <a:xfrm>
            <a:off x="2006624" y="-5219065"/>
            <a:ext cx="8237098" cy="8237098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" name="!!3"/>
          <p:cNvSpPr/>
          <p:nvPr/>
        </p:nvSpPr>
        <p:spPr>
          <a:xfrm>
            <a:off x="10498247" y="157186"/>
            <a:ext cx="1253262" cy="1253262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!!5"/>
          <p:cNvSpPr/>
          <p:nvPr/>
        </p:nvSpPr>
        <p:spPr>
          <a:xfrm>
            <a:off x="9958258" y="1154283"/>
            <a:ext cx="625744" cy="625744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7" name="!!4"/>
          <p:cNvSpPr/>
          <p:nvPr/>
        </p:nvSpPr>
        <p:spPr>
          <a:xfrm>
            <a:off x="6096000" y="2565623"/>
            <a:ext cx="10852457" cy="10852457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About"/>
          <p:cNvSpPr txBox="1"/>
          <p:nvPr/>
        </p:nvSpPr>
        <p:spPr>
          <a:xfrm>
            <a:off x="738746" y="2765986"/>
            <a:ext cx="6504305" cy="19380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THUYẾT TRÌNH BÀI </a:t>
            </a:r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BÁO </a:t>
            </a:r>
            <a:endParaRPr lang="vi-VN" altLang="en-PH" sz="6000" dirty="0">
              <a:ln>
                <a:solidFill>
                  <a:schemeClr val="tx1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  <a:p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CÁO RÈN NGHỀ </a:t>
            </a:r>
            <a:r>
              <a:rPr lang="vi-VN" altLang="en-PH" sz="6000" dirty="0">
                <a:ln>
                  <a:solidFill>
                    <a:schemeClr val="tx1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WEB</a:t>
            </a:r>
            <a:endParaRPr lang="vi-VN" altLang="en-PH" sz="6000" dirty="0">
              <a:ln>
                <a:solidFill>
                  <a:schemeClr val="tx1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10" name="!!SubA"/>
          <p:cNvSpPr txBox="1"/>
          <p:nvPr/>
        </p:nvSpPr>
        <p:spPr>
          <a:xfrm>
            <a:off x="738746" y="4684778"/>
            <a:ext cx="480060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>
                <a:latin typeface="Biotif" panose="00000500000000000000" pitchFamily="2" charset="0"/>
              </a:rPr>
              <a:t>	</a:t>
            </a:r>
            <a:r>
              <a:rPr lang="vi-VN" altLang="en-PH" sz="2000">
                <a:latin typeface="Biotif" panose="00000500000000000000" pitchFamily="2" charset="0"/>
              </a:rPr>
              <a:t>Lời nói đầu tiên cho em xin chân thành </a:t>
            </a:r>
            <a:r>
              <a:rPr lang="vi-VN" altLang="en-PH" sz="2000">
                <a:latin typeface="Biotif" panose="00000500000000000000" pitchFamily="2" charset="0"/>
              </a:rPr>
              <a:t>cảm ơn cô LÊ THỊ </a:t>
            </a:r>
            <a:r>
              <a:rPr lang="vi-VN" altLang="en-PH" sz="2000">
                <a:latin typeface="Biotif" panose="00000500000000000000" pitchFamily="2" charset="0"/>
              </a:rPr>
              <a:t>LIỄU,</a:t>
            </a:r>
            <a:endParaRPr lang="vi-VN" altLang="en-PH" sz="2000">
              <a:latin typeface="Biotif" panose="00000500000000000000" pitchFamily="2" charset="0"/>
            </a:endParaRPr>
          </a:p>
          <a:p>
            <a:pPr algn="just"/>
            <a:r>
              <a:rPr lang="vi-VN" altLang="en-PH" sz="2000">
                <a:latin typeface="Biotif" panose="00000500000000000000" pitchFamily="2" charset="0"/>
              </a:rPr>
              <a:t>vì trong khoảng thời gian học trong môn của cô em đã biết rất nhiều thứ hay ho ở trong ngành CNTT này.Chân Thành Cảm Ơn </a:t>
            </a:r>
            <a:r>
              <a:rPr lang="vi-VN" altLang="en-PH" sz="2000">
                <a:latin typeface="Biotif" panose="00000500000000000000" pitchFamily="2" charset="0"/>
              </a:rPr>
              <a:t>Cô.</a:t>
            </a:r>
            <a:endParaRPr lang="vi-VN" altLang="en-PH" sz="2000">
              <a:latin typeface="Biotif" panose="00000500000000000000" pitchFamily="2" charset="0"/>
            </a:endParaRPr>
          </a:p>
          <a:p>
            <a:pPr algn="just"/>
            <a:r>
              <a:rPr lang="vi-VN" altLang="en-PH" sz="2000">
                <a:latin typeface="Biotif" panose="00000500000000000000" pitchFamily="2" charset="0"/>
              </a:rPr>
              <a:t>Và sau đây là bài báo cáo của </a:t>
            </a:r>
            <a:r>
              <a:rPr lang="vi-VN" altLang="en-PH" sz="2000">
                <a:latin typeface="Biotif" panose="00000500000000000000" pitchFamily="2" charset="0"/>
              </a:rPr>
              <a:t>em...  </a:t>
            </a:r>
            <a:endParaRPr lang="vi-VN" altLang="en-PH" sz="2000">
              <a:latin typeface="Biotif" panose="00000500000000000000" pitchFamily="2" charset="0"/>
            </a:endParaRPr>
          </a:p>
        </p:txBody>
      </p:sp>
      <p:sp>
        <p:nvSpPr>
          <p:cNvPr id="4" name="!!MC"/>
          <p:cNvSpPr/>
          <p:nvPr/>
        </p:nvSpPr>
        <p:spPr>
          <a:xfrm>
            <a:off x="2399816" y="-4759351"/>
            <a:ext cx="7392368" cy="7392368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grpSp>
        <p:nvGrpSpPr>
          <p:cNvPr id="17" name="!!n1"/>
          <p:cNvGrpSpPr/>
          <p:nvPr/>
        </p:nvGrpSpPr>
        <p:grpSpPr>
          <a:xfrm>
            <a:off x="-12715683" y="2556777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Rectangle: Rounded Corners 17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9" name="Rectangle: Rounded Corners 18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21" name="!!n2"/>
          <p:cNvGrpSpPr/>
          <p:nvPr/>
        </p:nvGrpSpPr>
        <p:grpSpPr>
          <a:xfrm>
            <a:off x="-3941266" y="2576080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2" name="Rectangle: Rounded Corners 21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3" name="Rectangle: Rounded Corners 22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25" name="!!n3"/>
          <p:cNvGrpSpPr/>
          <p:nvPr/>
        </p:nvGrpSpPr>
        <p:grpSpPr>
          <a:xfrm>
            <a:off x="7151143" y="7144542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6" name="Rectangle: Rounded Corners 25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7" name="Rectangle: Rounded Corners 26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grpSp>
        <p:nvGrpSpPr>
          <p:cNvPr id="29" name="!!n4"/>
          <p:cNvGrpSpPr/>
          <p:nvPr/>
        </p:nvGrpSpPr>
        <p:grpSpPr>
          <a:xfrm>
            <a:off x="7177044" y="14506935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0" name="Rectangle: Rounded Corners 29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1" name="Rectangle: Rounded Corners 30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sp>
        <p:nvSpPr>
          <p:cNvPr id="8" name="!!6"/>
          <p:cNvSpPr/>
          <p:nvPr/>
        </p:nvSpPr>
        <p:spPr>
          <a:xfrm>
            <a:off x="457280" y="157186"/>
            <a:ext cx="1236473" cy="1236473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3" name="!!Main"/>
          <p:cNvSpPr txBox="1"/>
          <p:nvPr/>
        </p:nvSpPr>
        <p:spPr>
          <a:xfrm>
            <a:off x="12699943" y="2592616"/>
            <a:ext cx="551223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6000">
                <a:ln>
                  <a:solidFill>
                    <a:sysClr val="windowText" lastClr="000000"/>
                  </a:solidFill>
                </a:ln>
                <a:solidFill>
                  <a:srgbClr val="219EBC"/>
                </a:solidFill>
                <a:latin typeface="Anton" pitchFamily="2" charset="-93"/>
              </a:rPr>
              <a:t>TÊN NHÓM</a:t>
            </a:r>
            <a:endParaRPr lang="en-PH" sz="6000" dirty="0">
              <a:ln>
                <a:solidFill>
                  <a:sysClr val="windowText" lastClr="000000"/>
                </a:solidFill>
              </a:ln>
              <a:solidFill>
                <a:srgbClr val="219EBC"/>
              </a:solidFill>
              <a:latin typeface="Anton" pitchFamily="2" charset="-93"/>
            </a:endParaRPr>
          </a:p>
        </p:txBody>
      </p:sp>
      <p:sp>
        <p:nvSpPr>
          <p:cNvPr id="34" name="!!Sub"/>
          <p:cNvSpPr txBox="1"/>
          <p:nvPr/>
        </p:nvSpPr>
        <p:spPr>
          <a:xfrm>
            <a:off x="15099322" y="3608279"/>
            <a:ext cx="5480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b="1">
                <a:latin typeface="Arial" panose="020B0604020202020204" pitchFamily="34" charset="0"/>
                <a:cs typeface="Arial" panose="020B0604020202020204" pitchFamily="34" charset="0"/>
              </a:rPr>
              <a:t>MÔN HỌC THUYẾT TRÌNH</a:t>
            </a:r>
            <a:endParaRPr lang="en-PH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!!Members"/>
          <p:cNvSpPr txBox="1"/>
          <p:nvPr/>
        </p:nvSpPr>
        <p:spPr>
          <a:xfrm>
            <a:off x="605282" y="-1613941"/>
            <a:ext cx="5626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Lobster" panose="00000500000000000000" pitchFamily="2" charset="-93"/>
              </a:rPr>
              <a:t>Thành viên trong nhóm</a:t>
            </a:r>
            <a:endParaRPr lang="en-PH" sz="48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Lobster" panose="00000500000000000000" pitchFamily="2" charset="-93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!!2"/>
          <p:cNvSpPr/>
          <p:nvPr/>
        </p:nvSpPr>
        <p:spPr>
          <a:xfrm>
            <a:off x="2006624" y="-8945245"/>
            <a:ext cx="8237098" cy="8237098"/>
          </a:xfrm>
          <a:prstGeom prst="ellipse">
            <a:avLst/>
          </a:prstGeom>
          <a:solidFill>
            <a:srgbClr val="8E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!!5"/>
          <p:cNvSpPr/>
          <p:nvPr/>
        </p:nvSpPr>
        <p:spPr>
          <a:xfrm>
            <a:off x="6096000" y="-6705600"/>
            <a:ext cx="10134600" cy="10134600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5" name="!!MC"/>
          <p:cNvSpPr/>
          <p:nvPr/>
        </p:nvSpPr>
        <p:spPr>
          <a:xfrm>
            <a:off x="-3033244" y="3429000"/>
            <a:ext cx="9395944" cy="9395944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6" name="!!3"/>
          <p:cNvSpPr/>
          <p:nvPr/>
        </p:nvSpPr>
        <p:spPr>
          <a:xfrm>
            <a:off x="17859167" y="157186"/>
            <a:ext cx="1253262" cy="1253262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!!1"/>
          <p:cNvSpPr/>
          <p:nvPr/>
        </p:nvSpPr>
        <p:spPr>
          <a:xfrm>
            <a:off x="-2073217" y="993992"/>
            <a:ext cx="625743" cy="625743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4"/>
          <p:cNvSpPr/>
          <p:nvPr/>
        </p:nvSpPr>
        <p:spPr>
          <a:xfrm>
            <a:off x="14004478" y="1154283"/>
            <a:ext cx="625744" cy="625744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6"/>
          <p:cNvSpPr/>
          <p:nvPr/>
        </p:nvSpPr>
        <p:spPr>
          <a:xfrm>
            <a:off x="-5189318" y="157186"/>
            <a:ext cx="1236473" cy="1236473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Members"/>
          <p:cNvSpPr txBox="1"/>
          <p:nvPr/>
        </p:nvSpPr>
        <p:spPr>
          <a:xfrm>
            <a:off x="605282" y="783817"/>
            <a:ext cx="5626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Lobster" panose="00000500000000000000" pitchFamily="2" charset="-93"/>
              </a:rPr>
              <a:t>Thành viên trong nhóm</a:t>
            </a:r>
            <a:endParaRPr lang="en-PH" sz="48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Lobster" panose="00000500000000000000" pitchFamily="2" charset="-93"/>
            </a:endParaRPr>
          </a:p>
        </p:txBody>
      </p:sp>
      <p:grpSp>
        <p:nvGrpSpPr>
          <p:cNvPr id="16" name="!!n1"/>
          <p:cNvGrpSpPr/>
          <p:nvPr/>
        </p:nvGrpSpPr>
        <p:grpSpPr>
          <a:xfrm>
            <a:off x="604860" y="2556777"/>
            <a:ext cx="2944495" cy="3450286"/>
            <a:chOff x="420414" y="2856499"/>
            <a:chExt cx="2944495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2" name="Rectangle: Rounded Corners 11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4" name="Rectangle: Rounded Corners 13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blipFill rotWithShape="1">
              <a:blip r:embed="rId1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420414" y="5335539"/>
              <a:ext cx="2944495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vi-VN" altLang="en-PH" sz="2000" dirty="0">
                  <a:latin typeface="Biotif Black" panose="00000500000000000000" pitchFamily="2" charset="0"/>
                </a:rPr>
                <a:t>NGUYỄN VĂN </a:t>
              </a:r>
              <a:r>
                <a:rPr lang="vi-VN" altLang="en-PH" sz="2000" dirty="0">
                  <a:latin typeface="Biotif Black" panose="00000500000000000000" pitchFamily="2" charset="0"/>
                </a:rPr>
                <a:t>THANH</a:t>
              </a:r>
              <a:endParaRPr lang="vi-VN" alt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17" name="!!n2"/>
          <p:cNvGrpSpPr/>
          <p:nvPr/>
        </p:nvGrpSpPr>
        <p:grpSpPr>
          <a:xfrm>
            <a:off x="3834409" y="2576080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Rectangle: Rounded Corners 17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9" name="Rectangle: Rounded Corners 18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21" name="!!n3"/>
          <p:cNvGrpSpPr/>
          <p:nvPr/>
        </p:nvGrpSpPr>
        <p:grpSpPr>
          <a:xfrm>
            <a:off x="7151143" y="337367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2" name="Rectangle: Rounded Corners 21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3" name="Rectangle: Rounded Corners 22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grpSp>
        <p:nvGrpSpPr>
          <p:cNvPr id="29" name="!!n4"/>
          <p:cNvGrpSpPr/>
          <p:nvPr/>
        </p:nvGrpSpPr>
        <p:grpSpPr>
          <a:xfrm>
            <a:off x="7177044" y="3359278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30" name="Rectangle: Rounded Corners 29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1" name="Rectangle: Rounded Corners 30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sp>
        <p:nvSpPr>
          <p:cNvPr id="38" name="!!OP"/>
          <p:cNvSpPr txBox="1"/>
          <p:nvPr/>
        </p:nvSpPr>
        <p:spPr>
          <a:xfrm>
            <a:off x="2691325" y="7822771"/>
            <a:ext cx="67922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sz="60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Anton" pitchFamily="2" charset="-93"/>
              </a:rPr>
              <a:t>NỘI DUNG THUYẾT TRÌNH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Anton" pitchFamily="2" charset="-93"/>
            </a:endParaRPr>
          </a:p>
        </p:txBody>
      </p:sp>
      <p:sp>
        <p:nvSpPr>
          <p:cNvPr id="39" name="!!T1"/>
          <p:cNvSpPr/>
          <p:nvPr/>
        </p:nvSpPr>
        <p:spPr>
          <a:xfrm>
            <a:off x="2587452" y="10051192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1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40" name="!!T2"/>
          <p:cNvSpPr/>
          <p:nvPr/>
        </p:nvSpPr>
        <p:spPr>
          <a:xfrm>
            <a:off x="2596010" y="13100268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2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41" name="!T3"/>
          <p:cNvSpPr/>
          <p:nvPr/>
        </p:nvSpPr>
        <p:spPr>
          <a:xfrm>
            <a:off x="2596010" y="15715591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3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42" name="!!T4"/>
          <p:cNvSpPr/>
          <p:nvPr/>
        </p:nvSpPr>
        <p:spPr>
          <a:xfrm>
            <a:off x="2578895" y="19057745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!!5"/>
          <p:cNvSpPr/>
          <p:nvPr/>
        </p:nvSpPr>
        <p:spPr>
          <a:xfrm>
            <a:off x="-7648031" y="-1638300"/>
            <a:ext cx="10134600" cy="10134600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3" name="!!MC"/>
          <p:cNvSpPr/>
          <p:nvPr/>
        </p:nvSpPr>
        <p:spPr>
          <a:xfrm>
            <a:off x="9671171" y="-1268972"/>
            <a:ext cx="9395944" cy="9395944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4" name="!!OP"/>
          <p:cNvSpPr txBox="1"/>
          <p:nvPr/>
        </p:nvSpPr>
        <p:spPr>
          <a:xfrm>
            <a:off x="2725757" y="278971"/>
            <a:ext cx="67233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sz="60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Anton" pitchFamily="2" charset="-93"/>
              </a:rPr>
              <a:t>NỘI DUNG THUYẾT TRÌNH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Anton" pitchFamily="2" charset="-93"/>
            </a:endParaRPr>
          </a:p>
        </p:txBody>
      </p:sp>
      <p:grpSp>
        <p:nvGrpSpPr>
          <p:cNvPr id="10" name="!!n1"/>
          <p:cNvGrpSpPr/>
          <p:nvPr/>
        </p:nvGrpSpPr>
        <p:grpSpPr>
          <a:xfrm>
            <a:off x="886917" y="-9408569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1" name="Rectangle: Rounded Corners 10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2" name="Rectangle: Rounded Corners 11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14" name="!!n2"/>
          <p:cNvGrpSpPr/>
          <p:nvPr/>
        </p:nvGrpSpPr>
        <p:grpSpPr>
          <a:xfrm>
            <a:off x="3834409" y="-6996214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5" name="Rectangle: Rounded Corners 14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6" name="Rectangle: Rounded Corners 15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18" name="!!n3"/>
          <p:cNvGrpSpPr/>
          <p:nvPr/>
        </p:nvGrpSpPr>
        <p:grpSpPr>
          <a:xfrm>
            <a:off x="12327156" y="337367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9" name="Rectangle: Rounded Corners 18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0" name="Rectangle: Rounded Corners 19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grpSp>
        <p:nvGrpSpPr>
          <p:cNvPr id="22" name="!!n4"/>
          <p:cNvGrpSpPr/>
          <p:nvPr/>
        </p:nvGrpSpPr>
        <p:grpSpPr>
          <a:xfrm>
            <a:off x="15058528" y="3359278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3" name="Rectangle: Rounded Corners 22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4" name="Rectangle: Rounded Corners 23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sp>
        <p:nvSpPr>
          <p:cNvPr id="5" name="!!T1"/>
          <p:cNvSpPr/>
          <p:nvPr/>
        </p:nvSpPr>
        <p:spPr>
          <a:xfrm>
            <a:off x="2587452" y="1516792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LÝ DO L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ẬP TRANG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7" name="!!T2"/>
          <p:cNvSpPr/>
          <p:nvPr/>
        </p:nvSpPr>
        <p:spPr>
          <a:xfrm>
            <a:off x="2596010" y="284257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PHƯƠNG PHÁP CÔNG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CỤ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ĐỂ THỰC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HIỆN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8" name="!T3"/>
          <p:cNvSpPr/>
          <p:nvPr/>
        </p:nvSpPr>
        <p:spPr>
          <a:xfrm>
            <a:off x="2596010" y="4168362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CHỨC NĂNG CỦA TRANG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9" name="!!T4"/>
          <p:cNvSpPr/>
          <p:nvPr/>
        </p:nvSpPr>
        <p:spPr>
          <a:xfrm>
            <a:off x="2578895" y="5494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26" name="!!3"/>
          <p:cNvSpPr/>
          <p:nvPr/>
        </p:nvSpPr>
        <p:spPr>
          <a:xfrm>
            <a:off x="9475285" y="8417283"/>
            <a:ext cx="1253262" cy="1253262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!!6"/>
          <p:cNvSpPr/>
          <p:nvPr/>
        </p:nvSpPr>
        <p:spPr>
          <a:xfrm>
            <a:off x="1463453" y="7442032"/>
            <a:ext cx="1236473" cy="1236473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8" name="!!Members"/>
          <p:cNvSpPr txBox="1"/>
          <p:nvPr/>
        </p:nvSpPr>
        <p:spPr>
          <a:xfrm>
            <a:off x="605282" y="-2538503"/>
            <a:ext cx="5626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Lobster" panose="00000500000000000000" pitchFamily="2" charset="-93"/>
              </a:rPr>
              <a:t>Thành viên trong nhóm</a:t>
            </a:r>
            <a:endParaRPr lang="en-PH" sz="48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Lobster" panose="00000500000000000000" pitchFamily="2" charset="-93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!!MC"/>
          <p:cNvSpPr/>
          <p:nvPr/>
        </p:nvSpPr>
        <p:spPr>
          <a:xfrm>
            <a:off x="9671171" y="-1268972"/>
            <a:ext cx="9395944" cy="9395944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2" name="!!5"/>
          <p:cNvSpPr/>
          <p:nvPr/>
        </p:nvSpPr>
        <p:spPr>
          <a:xfrm>
            <a:off x="-7630886" y="-1638300"/>
            <a:ext cx="10134600" cy="10134600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4" name="!!OP"/>
          <p:cNvSpPr txBox="1"/>
          <p:nvPr/>
        </p:nvSpPr>
        <p:spPr>
          <a:xfrm>
            <a:off x="2691325" y="278971"/>
            <a:ext cx="67922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sz="60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Anton" pitchFamily="2" charset="-93"/>
              </a:rPr>
              <a:t>NỘI DUNG THUYẾT TRÌNH</a:t>
            </a:r>
            <a:endParaRPr lang="en-PH" sz="60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Anton" pitchFamily="2" charset="-93"/>
            </a:endParaRPr>
          </a:p>
        </p:txBody>
      </p:sp>
      <p:grpSp>
        <p:nvGrpSpPr>
          <p:cNvPr id="10" name="!!n1"/>
          <p:cNvGrpSpPr/>
          <p:nvPr/>
        </p:nvGrpSpPr>
        <p:grpSpPr>
          <a:xfrm>
            <a:off x="886917" y="-9408569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1" name="Rectangle: Rounded Corners 10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2" name="Rectangle: Rounded Corners 11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14" name="!!n2"/>
          <p:cNvGrpSpPr/>
          <p:nvPr/>
        </p:nvGrpSpPr>
        <p:grpSpPr>
          <a:xfrm>
            <a:off x="3834409" y="-6996214"/>
            <a:ext cx="2802113" cy="3450286"/>
            <a:chOff x="432154" y="2856499"/>
            <a:chExt cx="2802113" cy="34502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5" name="Rectangle: Rounded Corners 14"/>
            <p:cNvSpPr/>
            <p:nvPr/>
          </p:nvSpPr>
          <p:spPr>
            <a:xfrm>
              <a:off x="432154" y="2856499"/>
              <a:ext cx="2802113" cy="3450286"/>
            </a:xfrm>
            <a:prstGeom prst="roundRect">
              <a:avLst>
                <a:gd name="adj" fmla="val 11096"/>
              </a:avLst>
            </a:prstGeom>
            <a:solidFill>
              <a:srgbClr val="FFB70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6" name="Rectangle: Rounded Corners 15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846483" y="5335383"/>
              <a:ext cx="19399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latin typeface="Biotif Black" panose="00000500000000000000" pitchFamily="2" charset="0"/>
                </a:rPr>
                <a:t>INSERT NAME</a:t>
              </a:r>
              <a:endParaRPr lang="en-PH" sz="2000" dirty="0">
                <a:latin typeface="Biotif Black" panose="00000500000000000000" pitchFamily="2" charset="0"/>
              </a:endParaRPr>
            </a:p>
          </p:txBody>
        </p:sp>
      </p:grpSp>
      <p:grpSp>
        <p:nvGrpSpPr>
          <p:cNvPr id="18" name="!!n3"/>
          <p:cNvGrpSpPr/>
          <p:nvPr/>
        </p:nvGrpSpPr>
        <p:grpSpPr>
          <a:xfrm>
            <a:off x="12327156" y="337367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9" name="Rectangle: Rounded Corners 18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0" name="Rectangle: Rounded Corners 19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grpSp>
        <p:nvGrpSpPr>
          <p:cNvPr id="22" name="!!n4"/>
          <p:cNvGrpSpPr/>
          <p:nvPr/>
        </p:nvGrpSpPr>
        <p:grpSpPr>
          <a:xfrm>
            <a:off x="15058528" y="3359278"/>
            <a:ext cx="4332558" cy="2647785"/>
            <a:chOff x="432154" y="2856499"/>
            <a:chExt cx="2802113" cy="264778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3" name="Rectangle: Rounded Corners 22"/>
            <p:cNvSpPr/>
            <p:nvPr/>
          </p:nvSpPr>
          <p:spPr>
            <a:xfrm>
              <a:off x="432154" y="2856499"/>
              <a:ext cx="2802113" cy="2647785"/>
            </a:xfrm>
            <a:prstGeom prst="roundRect">
              <a:avLst>
                <a:gd name="adj" fmla="val 11096"/>
              </a:avLst>
            </a:prstGeom>
            <a:solidFill>
              <a:srgbClr val="0230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4" name="Rectangle: Rounded Corners 23"/>
            <p:cNvSpPr/>
            <p:nvPr/>
          </p:nvSpPr>
          <p:spPr>
            <a:xfrm>
              <a:off x="544030" y="2976078"/>
              <a:ext cx="2544858" cy="2008517"/>
            </a:xfrm>
            <a:prstGeom prst="roundRect">
              <a:avLst>
                <a:gd name="adj" fmla="val 96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18686" y="5044384"/>
              <a:ext cx="125467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PH" sz="2000" dirty="0">
                  <a:solidFill>
                    <a:schemeClr val="bg1"/>
                  </a:solidFill>
                  <a:latin typeface="Biotif Black" panose="00000500000000000000" pitchFamily="2" charset="0"/>
                </a:rPr>
                <a:t>INSERT NAME</a:t>
              </a:r>
              <a:endParaRPr lang="en-PH" sz="2000" dirty="0">
                <a:solidFill>
                  <a:schemeClr val="bg1"/>
                </a:solidFill>
                <a:latin typeface="Biotif Black" panose="00000500000000000000" pitchFamily="2" charset="0"/>
              </a:endParaRPr>
            </a:p>
          </p:txBody>
        </p:sp>
      </p:grpSp>
      <p:sp>
        <p:nvSpPr>
          <p:cNvPr id="5" name="!!T1"/>
          <p:cNvSpPr/>
          <p:nvPr/>
        </p:nvSpPr>
        <p:spPr>
          <a:xfrm>
            <a:off x="2587452" y="1516792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LÝ DO LẬP TRANG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7" name="!!T2"/>
          <p:cNvSpPr/>
          <p:nvPr/>
        </p:nvSpPr>
        <p:spPr>
          <a:xfrm>
            <a:off x="2596010" y="284257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PHƯƠNG PHÁP CÔNG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CỤ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ĐỂ THỰC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HIỆN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8" name="!T3"/>
          <p:cNvSpPr/>
          <p:nvPr/>
        </p:nvSpPr>
        <p:spPr>
          <a:xfrm>
            <a:off x="2596010" y="4168362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CHỨC NĂNG CỦA TRANG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9" name="!!T4"/>
          <p:cNvSpPr/>
          <p:nvPr/>
        </p:nvSpPr>
        <p:spPr>
          <a:xfrm>
            <a:off x="2587150" y="5494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26" name="!!3"/>
          <p:cNvSpPr/>
          <p:nvPr/>
        </p:nvSpPr>
        <p:spPr>
          <a:xfrm>
            <a:off x="9475285" y="8417283"/>
            <a:ext cx="1253262" cy="1253262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7" name="!!6"/>
          <p:cNvSpPr/>
          <p:nvPr/>
        </p:nvSpPr>
        <p:spPr>
          <a:xfrm>
            <a:off x="1463453" y="7442032"/>
            <a:ext cx="1236473" cy="1236473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28" name="!!Members"/>
          <p:cNvSpPr txBox="1"/>
          <p:nvPr/>
        </p:nvSpPr>
        <p:spPr>
          <a:xfrm>
            <a:off x="605282" y="-2538503"/>
            <a:ext cx="5626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sz="4800">
                <a:ln>
                  <a:solidFill>
                    <a:schemeClr val="tx1"/>
                  </a:solidFill>
                </a:ln>
                <a:solidFill>
                  <a:schemeClr val="accent5">
                    <a:lumMod val="75000"/>
                  </a:schemeClr>
                </a:solidFill>
                <a:latin typeface="Lobster" panose="00000500000000000000" pitchFamily="2" charset="-93"/>
              </a:rPr>
              <a:t>Thành viên trong nhóm</a:t>
            </a:r>
            <a:endParaRPr lang="en-PH" sz="4800" dirty="0">
              <a:ln>
                <a:solidFill>
                  <a:schemeClr val="tx1"/>
                </a:solidFill>
              </a:ln>
              <a:solidFill>
                <a:schemeClr val="accent5">
                  <a:lumMod val="75000"/>
                </a:schemeClr>
              </a:solidFill>
              <a:latin typeface="Lobster" panose="00000500000000000000" pitchFamily="2" charset="-93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!!5"/>
          <p:cNvSpPr/>
          <p:nvPr/>
        </p:nvSpPr>
        <p:spPr>
          <a:xfrm>
            <a:off x="951738" y="8335095"/>
            <a:ext cx="10081344" cy="10081344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8" name="!!MC"/>
          <p:cNvSpPr/>
          <p:nvPr/>
        </p:nvSpPr>
        <p:spPr>
          <a:xfrm>
            <a:off x="-3720586" y="-5710346"/>
            <a:ext cx="19633172" cy="1963317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9" name="!!5"/>
          <p:cNvSpPr/>
          <p:nvPr/>
        </p:nvSpPr>
        <p:spPr>
          <a:xfrm>
            <a:off x="1028700" y="4792856"/>
            <a:ext cx="10134600" cy="10134600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3"/>
          <p:cNvSpPr/>
          <p:nvPr/>
        </p:nvSpPr>
        <p:spPr>
          <a:xfrm>
            <a:off x="9475285" y="4792856"/>
            <a:ext cx="1253262" cy="1253262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6"/>
          <p:cNvSpPr/>
          <p:nvPr/>
        </p:nvSpPr>
        <p:spPr>
          <a:xfrm>
            <a:off x="1463453" y="4793003"/>
            <a:ext cx="1236473" cy="1236473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2960554" y="2320071"/>
            <a:ext cx="627089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	Lorem ipsum dolor sit amet, consectetuer adipiscing elit. Maecenas porttitor congue massa. Fusce posuere, magna sed pulvinar ultricies, purus lectus malesuada libero, sit amet commodo magna eros quis </a:t>
            </a:r>
            <a:r>
              <a:rPr lang="en-PH" sz="2000" dirty="0" err="1">
                <a:solidFill>
                  <a:schemeClr val="bg1"/>
                </a:solidFill>
                <a:latin typeface="Biotif" panose="00000500000000000000" pitchFamily="2" charset="0"/>
              </a:rPr>
              <a:t>urna</a:t>
            </a:r>
            <a:r>
              <a:rPr 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.</a:t>
            </a:r>
            <a:endParaRPr 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</p:txBody>
      </p:sp>
      <p:sp>
        <p:nvSpPr>
          <p:cNvPr id="14" name="!!T1"/>
          <p:cNvSpPr/>
          <p:nvPr/>
        </p:nvSpPr>
        <p:spPr>
          <a:xfrm>
            <a:off x="2699926" y="559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LÝ DO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LẬP TRANG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5" name="!!T2"/>
          <p:cNvSpPr/>
          <p:nvPr/>
        </p:nvSpPr>
        <p:spPr>
          <a:xfrm>
            <a:off x="10070577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2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6" name="!T3"/>
          <p:cNvSpPr/>
          <p:nvPr/>
        </p:nvSpPr>
        <p:spPr>
          <a:xfrm>
            <a:off x="17461907" y="548034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3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7" name="!!T4"/>
          <p:cNvSpPr/>
          <p:nvPr/>
        </p:nvSpPr>
        <p:spPr>
          <a:xfrm>
            <a:off x="24853237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MC"/>
          <p:cNvSpPr/>
          <p:nvPr/>
        </p:nvSpPr>
        <p:spPr>
          <a:xfrm>
            <a:off x="-3720586" y="-5710346"/>
            <a:ext cx="19633172" cy="1963317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3" name="!!5"/>
          <p:cNvSpPr/>
          <p:nvPr/>
        </p:nvSpPr>
        <p:spPr>
          <a:xfrm>
            <a:off x="951738" y="4982295"/>
            <a:ext cx="10081344" cy="10081344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5"/>
          <p:cNvSpPr/>
          <p:nvPr/>
        </p:nvSpPr>
        <p:spPr>
          <a:xfrm>
            <a:off x="1329032" y="5359589"/>
            <a:ext cx="9326756" cy="9326756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0" name="!!3"/>
          <p:cNvSpPr/>
          <p:nvPr/>
        </p:nvSpPr>
        <p:spPr>
          <a:xfrm>
            <a:off x="9854238" y="3520757"/>
            <a:ext cx="4088315" cy="4088315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6"/>
          <p:cNvSpPr/>
          <p:nvPr/>
        </p:nvSpPr>
        <p:spPr>
          <a:xfrm>
            <a:off x="-1968932" y="3520756"/>
            <a:ext cx="4088316" cy="4088316"/>
          </a:xfrm>
          <a:prstGeom prst="ellipse">
            <a:avLst/>
          </a:prstGeom>
          <a:solidFill>
            <a:srgbClr val="219E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2960554" y="2320071"/>
            <a:ext cx="6270892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charset="0"/>
              <a:buChar char="ü"/>
            </a:pP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Công cụ để em làm lên một TRang Web :Visual Studio Code(</a:t>
            </a: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Visual)</a:t>
            </a:r>
            <a:endParaRPr lang="vi-VN" alt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  <a:p>
            <a:pPr marL="342900" indent="-342900" algn="just">
              <a:buFont typeface="Wingdings" panose="05000000000000000000" charset="0"/>
              <a:buChar char="ü"/>
            </a:pP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Ngoài ra em còn dùng 1 phần mềm để hỗ trợ cho Trang Web hoàn chỉnh hơn: Cascading Style Sheets (</a:t>
            </a: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CSS)</a:t>
            </a:r>
            <a:endParaRPr lang="vi-VN" alt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</p:txBody>
      </p:sp>
      <p:sp>
        <p:nvSpPr>
          <p:cNvPr id="14" name="!!T1"/>
          <p:cNvSpPr/>
          <p:nvPr/>
        </p:nvSpPr>
        <p:spPr>
          <a:xfrm>
            <a:off x="-4757526" y="559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1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5" name="!!T2"/>
          <p:cNvSpPr/>
          <p:nvPr/>
        </p:nvSpPr>
        <p:spPr>
          <a:xfrm>
            <a:off x="261312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PHƯƠNG PHÁP CÔNG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CỤ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ĐỂ THỰC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HIỆN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6" name="!T3"/>
          <p:cNvSpPr/>
          <p:nvPr/>
        </p:nvSpPr>
        <p:spPr>
          <a:xfrm>
            <a:off x="10004455" y="548034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3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7" name="!!T4"/>
          <p:cNvSpPr/>
          <p:nvPr/>
        </p:nvSpPr>
        <p:spPr>
          <a:xfrm>
            <a:off x="1739578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!!MC"/>
          <p:cNvSpPr/>
          <p:nvPr/>
        </p:nvSpPr>
        <p:spPr>
          <a:xfrm>
            <a:off x="-3720586" y="-5710346"/>
            <a:ext cx="19633172" cy="19633172"/>
          </a:xfrm>
          <a:prstGeom prst="ellipse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 dirty="0"/>
          </a:p>
        </p:txBody>
      </p:sp>
      <p:sp>
        <p:nvSpPr>
          <p:cNvPr id="13" name="!!5"/>
          <p:cNvSpPr/>
          <p:nvPr/>
        </p:nvSpPr>
        <p:spPr>
          <a:xfrm>
            <a:off x="946139" y="4421085"/>
            <a:ext cx="10081344" cy="10081344"/>
          </a:xfrm>
          <a:prstGeom prst="ellipse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9" name="!!5"/>
          <p:cNvSpPr/>
          <p:nvPr/>
        </p:nvSpPr>
        <p:spPr>
          <a:xfrm>
            <a:off x="2343607" y="7041343"/>
            <a:ext cx="7461086" cy="7461086"/>
          </a:xfrm>
          <a:prstGeom prst="ellipse">
            <a:avLst/>
          </a:prstGeom>
          <a:solidFill>
            <a:srgbClr val="FFB7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2" name="TextBox 11"/>
          <p:cNvSpPr txBox="1"/>
          <p:nvPr/>
        </p:nvSpPr>
        <p:spPr>
          <a:xfrm>
            <a:off x="2960554" y="2320071"/>
            <a:ext cx="6270892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anose="05000000000000000000" charset="0"/>
              <a:buChar char="ü"/>
            </a:pP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Chức năng chính của Trang Web là để buôn </a:t>
            </a:r>
            <a:r>
              <a:rPr lang="vi-VN" altLang="en-PH" sz="2000" dirty="0">
                <a:solidFill>
                  <a:schemeClr val="bg1"/>
                </a:solidFill>
                <a:latin typeface="Biotif" panose="00000500000000000000" pitchFamily="2" charset="0"/>
              </a:rPr>
              <a:t>bán</a:t>
            </a:r>
            <a:endParaRPr lang="vi-VN" altLang="en-PH" sz="2000" dirty="0">
              <a:solidFill>
                <a:schemeClr val="bg1"/>
              </a:solidFill>
              <a:latin typeface="Biotif" panose="00000500000000000000" pitchFamily="2" charset="0"/>
            </a:endParaRPr>
          </a:p>
        </p:txBody>
      </p:sp>
      <p:sp>
        <p:nvSpPr>
          <p:cNvPr id="14" name="!!T1"/>
          <p:cNvSpPr/>
          <p:nvPr/>
        </p:nvSpPr>
        <p:spPr>
          <a:xfrm>
            <a:off x="-12148856" y="559147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1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5" name="!!T2"/>
          <p:cNvSpPr/>
          <p:nvPr/>
        </p:nvSpPr>
        <p:spPr>
          <a:xfrm>
            <a:off x="-477820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2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6" name="!T3"/>
          <p:cNvSpPr/>
          <p:nvPr/>
        </p:nvSpPr>
        <p:spPr>
          <a:xfrm>
            <a:off x="2613125" y="548034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CHỨC NĂNG CỦA </a:t>
            </a:r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TRANG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  <a:p>
            <a:pPr algn="ctr"/>
            <a:r>
              <a:rPr lang="vi-VN" altLang="en-PH" sz="3200" dirty="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WEB</a:t>
            </a:r>
            <a:endParaRPr lang="vi-VN" alt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7" name="!!T4"/>
          <p:cNvSpPr/>
          <p:nvPr/>
        </p:nvSpPr>
        <p:spPr>
          <a:xfrm>
            <a:off x="10004455" y="513469"/>
            <a:ext cx="6965750" cy="1084882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3200">
                <a:solidFill>
                  <a:schemeClr val="bg1">
                    <a:lumMod val="50000"/>
                  </a:schemeClr>
                </a:solidFill>
                <a:latin typeface="Biotif Black" panose="00000500000000000000" pitchFamily="2" charset="0"/>
              </a:rPr>
              <a:t>Nội dung 4</a:t>
            </a:r>
            <a:endParaRPr lang="en-PH" sz="3200" dirty="0">
              <a:solidFill>
                <a:schemeClr val="bg1">
                  <a:lumMod val="50000"/>
                </a:schemeClr>
              </a:solidFill>
              <a:latin typeface="Biotif Black" panose="00000500000000000000" pitchFamily="2" charset="0"/>
            </a:endParaRPr>
          </a:p>
        </p:txBody>
      </p:sp>
      <p:sp>
        <p:nvSpPr>
          <p:cNvPr id="10" name="!!3"/>
          <p:cNvSpPr/>
          <p:nvPr/>
        </p:nvSpPr>
        <p:spPr>
          <a:xfrm>
            <a:off x="9578875" y="3951287"/>
            <a:ext cx="1190148" cy="1190148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1" name="!!6"/>
          <p:cNvSpPr/>
          <p:nvPr/>
        </p:nvSpPr>
        <p:spPr>
          <a:xfrm>
            <a:off x="1338153" y="4039616"/>
            <a:ext cx="1190147" cy="1190147"/>
          </a:xfrm>
          <a:prstGeom prst="ellipse">
            <a:avLst/>
          </a:prstGeom>
          <a:blipFill rotWithShape="1">
            <a:blip r:embed="rId1"/>
            <a:stretch>
              <a:fillRect/>
            </a:stretch>
          </a:blipFill>
          <a:ln w="28575" cmpd="dbl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3243</Words>
  <Application>WPS Presentation</Application>
  <PresentationFormat>Màn hình rộng</PresentationFormat>
  <Paragraphs>167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SimSun</vt:lpstr>
      <vt:lpstr>Wingdings</vt:lpstr>
      <vt:lpstr>Anton</vt:lpstr>
      <vt:lpstr>Biotif</vt:lpstr>
      <vt:lpstr>Segoe Print</vt:lpstr>
      <vt:lpstr>Biotif Black</vt:lpstr>
      <vt:lpstr>Lobster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Noah Arceo</dc:creator>
  <cp:lastModifiedBy>Asus</cp:lastModifiedBy>
  <cp:revision>24</cp:revision>
  <dcterms:created xsi:type="dcterms:W3CDTF">2022-02-21T03:29:00Z</dcterms:created>
  <dcterms:modified xsi:type="dcterms:W3CDTF">2022-08-12T00:36:16Z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62A38245ED2A44D2A8C0CB3D01ED04B6</vt:lpwstr>
  </property>
  <property fmtid="{D5CDD505-2E9C-101B-9397-08002B2CF9AE}" pid="3" name="KSOProductBuildVer">
    <vt:lpwstr>1033-11.2.0.11254</vt:lpwstr>
  </property>
</Properties>
</file>

<file path=docProps/thumbnail.jpeg>
</file>